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92BF5-B67E-4B15-B726-1A20FBE2A819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B458C-0824-419E-AF10-4EB1068F1D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85AB6-E147-4147-8DC9-B38C31E166AB}" type="slidenum">
              <a:rPr lang="en-GB" altLang="nl-BE" smtClean="0"/>
              <a:pPr/>
              <a:t>1</a:t>
            </a:fld>
            <a:endParaRPr lang="en-GB" altLang="nl-BE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nl-B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00670-D170-439D-A815-BF13F30F71EE}" type="slidenum">
              <a:rPr lang="en-GB" altLang="nl-BE" smtClean="0"/>
              <a:pPr/>
              <a:t>2</a:t>
            </a:fld>
            <a:endParaRPr lang="en-GB" altLang="nl-BE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nl-B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9C69A-75B1-4835-A68A-6F967B2EC473}" type="slidenum">
              <a:rPr lang="en-GB" altLang="nl-BE" smtClean="0"/>
              <a:pPr/>
              <a:t>3</a:t>
            </a:fld>
            <a:endParaRPr lang="en-GB" altLang="nl-BE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nl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5D77-842F-45AE-8B13-A0A7ACCF7FDD}" type="datetimeFigureOut">
              <a:rPr lang="zh-TW" altLang="en-US" smtClean="0"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FB542-9B37-4785-ABE6-A9790B22D8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08B7AF-4E37-4E60-BD06-8A3A5E75DA4B}" type="slidenum">
              <a:rPr lang="en-GB" altLang="nl-BE" smtClean="0"/>
              <a:pPr/>
              <a:t>1</a:t>
            </a:fld>
            <a:endParaRPr lang="en-GB" altLang="nl-BE" smtClean="0"/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nl-BE" smtClean="0"/>
          </a:p>
          <a:p>
            <a:endParaRPr lang="en-US" altLang="nl-BE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nl-BE" smtClean="0"/>
              <a:t>History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2275" y="1828800"/>
            <a:ext cx="6919913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400" b="1" smtClean="0"/>
              <a:t>1899-1945: Founding of Vandemoortele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Local manufacturer and supplier to soap and cattle feed industries becomes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national producer of bulk edible oils</a:t>
            </a:r>
            <a:endParaRPr lang="en-GB" altLang="nl-BE" sz="140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BE" sz="14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400" b="1" smtClean="0"/>
              <a:t>1946-1997: Vertical integration &amp; diversification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From national bulk edible oils producer to European vertically integrated oils &amp; fats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producer (crude oils, refined oils, bottled oils, margarine &amp; fats, mayonnaises)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/>
              <a:t>Diversification into Bakery and Soy Foods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	</a:t>
            </a:r>
            <a:endParaRPr lang="en-GB" altLang="nl-BE" sz="140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BE" sz="14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400" b="1" smtClean="0"/>
              <a:t>1998-2008: Focus on and expansion on of three activities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Divestment of upstream activities (crushing and refining), of oil bottling and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production of mayonnaises (except Belgian brands)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Strong expansion of Lipids, Bakery and Soy Foods via organic growth and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acquisitions, </a:t>
            </a:r>
            <a:r>
              <a:rPr lang="en-GB" altLang="nl-BE" sz="1400" smtClean="0"/>
              <a:t>such as Panavi in 2008.</a:t>
            </a:r>
            <a:endParaRPr lang="en-GB" altLang="nl-BE" sz="1400" smtClean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BE" sz="1400" smtClean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400" b="1" smtClean="0"/>
              <a:t>2009-present day: Focus on Lipids and Bakery Products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Sale of Soy Foods division in 2009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Acquisition of the margarines &amp; fats business of Van Dijk Food Products in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GB" altLang="nl-BE" sz="1400" smtClean="0">
                <a:cs typeface="Times New Roman" pitchFamily="18" charset="0"/>
              </a:rPr>
              <a:t>2010 </a:t>
            </a:r>
          </a:p>
        </p:txBody>
      </p:sp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773238"/>
            <a:ext cx="1095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2852738"/>
            <a:ext cx="1095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4076700"/>
            <a:ext cx="1085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8313" y="5229225"/>
            <a:ext cx="1028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E5F749-A69A-424E-AAB9-950E50B0942C}" type="slidenum">
              <a:rPr lang="en-GB" altLang="nl-BE" smtClean="0"/>
              <a:pPr/>
              <a:t>2</a:t>
            </a:fld>
            <a:endParaRPr lang="en-GB" altLang="nl-BE" smtClean="0"/>
          </a:p>
        </p:txBody>
      </p:sp>
      <p:sp>
        <p:nvSpPr>
          <p:cNvPr id="8195" name="Date Placeholder 2"/>
          <p:cNvSpPr>
            <a:spLocks noGrp="1"/>
          </p:cNvSpPr>
          <p:nvPr>
            <p:ph type="dt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nl-BE" smtClean="0"/>
          </a:p>
          <a:p>
            <a:endParaRPr lang="en-US" altLang="nl-BE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nl-BE" smtClean="0"/>
              <a:t>Strategy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133600"/>
            <a:ext cx="7705725" cy="4114800"/>
          </a:xfrm>
        </p:spPr>
        <p:txBody>
          <a:bodyPr/>
          <a:lstStyle/>
          <a:p>
            <a:pPr marL="1588" indent="-1588" eaLnBrk="1" hangingPunct="1">
              <a:buFontTx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r>
              <a:rPr lang="en-GB" altLang="nl-BE" sz="1400" dirty="0" err="1" smtClean="0"/>
              <a:t>Vandemoortele</a:t>
            </a:r>
            <a:r>
              <a:rPr lang="en-GB" altLang="nl-BE" sz="1400" dirty="0" smtClean="0"/>
              <a:t> focuses on two activities, in which we have a long tradition and where our customers are retailers as well as industrial and professional clients. These activities are:</a:t>
            </a:r>
          </a:p>
          <a:p>
            <a:pPr marL="725488" lvl="1" eaLnBrk="1" hangingPunct="1">
              <a:buFontTx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endParaRPr lang="en-GB" altLang="nl-BE" sz="1400" dirty="0" smtClean="0"/>
          </a:p>
          <a:p>
            <a:pPr marL="725488" lvl="1" eaLnBrk="1" hangingPunct="1">
              <a:buFontTx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r>
              <a:rPr lang="en-GB" altLang="nl-BE" sz="1400" dirty="0" smtClean="0"/>
              <a:t>Bakery Products</a:t>
            </a:r>
          </a:p>
          <a:p>
            <a:pPr marL="725488" lvl="1" eaLnBrk="1" hangingPunct="1">
              <a:buFontTx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r>
              <a:rPr lang="en-GB" altLang="nl-BE" sz="1400" dirty="0" smtClean="0"/>
              <a:t>Lipids</a:t>
            </a:r>
          </a:p>
          <a:p>
            <a:pPr marL="725488" lvl="1" eaLnBrk="1" hangingPunct="1">
              <a:buFontTx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endParaRPr lang="en-GB" altLang="nl-BE" sz="1400" dirty="0" smtClean="0"/>
          </a:p>
          <a:p>
            <a:pPr marL="1588" indent="-1588" eaLnBrk="1" hangingPunct="1">
              <a:buFont typeface="Wingdings" pitchFamily="2" charset="2"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r>
              <a:rPr lang="en-GB" altLang="nl-BE" sz="1400" dirty="0" smtClean="0"/>
              <a:t>With Bakery Products (689 m </a:t>
            </a:r>
            <a:r>
              <a:rPr lang="en-GB" altLang="nl-BE" sz="1400" dirty="0" err="1" smtClean="0"/>
              <a:t>euros</a:t>
            </a:r>
            <a:r>
              <a:rPr lang="en-GB" altLang="nl-BE" sz="1400" dirty="0" smtClean="0"/>
              <a:t> revenue) we are currently the biggest manufacturer in the growing European frozen bakery products market and we want to grow even further through organic growth and acquisitions.</a:t>
            </a:r>
          </a:p>
          <a:p>
            <a:pPr marL="1588" indent="-1588" eaLnBrk="1" hangingPunct="1">
              <a:buFont typeface="Wingdings" pitchFamily="2" charset="2"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endParaRPr lang="en-GB" altLang="nl-BE" sz="1400" dirty="0" smtClean="0"/>
          </a:p>
          <a:p>
            <a:pPr marL="1588" indent="-1588" eaLnBrk="1" hangingPunct="1">
              <a:buFont typeface="Wingdings" pitchFamily="2" charset="2"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r>
              <a:rPr lang="en-GB" altLang="nl-BE" sz="1400" dirty="0" smtClean="0"/>
              <a:t>With Lipids (584 m </a:t>
            </a:r>
            <a:r>
              <a:rPr lang="en-GB" altLang="nl-BE" sz="1400" dirty="0" err="1" smtClean="0"/>
              <a:t>euros</a:t>
            </a:r>
            <a:r>
              <a:rPr lang="en-GB" altLang="nl-BE" sz="1400" dirty="0" smtClean="0"/>
              <a:t> revenue) we also have a leading position in the European margarines &amp; fats market and we want to strengthen this position further in Western Europe and expand it in Central Europe.</a:t>
            </a:r>
          </a:p>
          <a:p>
            <a:pPr marL="1588" indent="-1588" eaLnBrk="1" hangingPunct="1">
              <a:buFont typeface="Wingdings" pitchFamily="2" charset="2"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endParaRPr lang="en-GB" altLang="nl-BE" sz="1400" dirty="0" smtClean="0"/>
          </a:p>
          <a:p>
            <a:pPr marL="1588" indent="-1588" eaLnBrk="1" hangingPunct="1">
              <a:buFont typeface="Wingdings" pitchFamily="2" charset="2"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endParaRPr lang="en-GB" altLang="nl-BE" sz="1400" dirty="0" smtClean="0"/>
          </a:p>
          <a:p>
            <a:pPr marL="1588" indent="-1588" eaLnBrk="1" hangingPunct="1">
              <a:buFont typeface="Wingdings" pitchFamily="2" charset="2"/>
              <a:buNone/>
              <a:tabLst>
                <a:tab pos="185738" algn="l"/>
                <a:tab pos="550863" algn="l"/>
                <a:tab pos="927100" algn="l"/>
                <a:tab pos="1316038" algn="l"/>
                <a:tab pos="1692275" algn="l"/>
                <a:tab pos="2068513" algn="l"/>
                <a:tab pos="2432050" algn="l"/>
                <a:tab pos="2806700" algn="l"/>
                <a:tab pos="3195638" algn="l"/>
                <a:tab pos="7353300" algn="l"/>
              </a:tabLst>
            </a:pPr>
            <a:endParaRPr lang="en-GB" altLang="nl-BE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85755C-1E60-409A-8E35-3C08F36E68B6}" type="slidenum">
              <a:rPr lang="en-GB" altLang="nl-BE" smtClean="0"/>
              <a:pPr/>
              <a:t>3</a:t>
            </a:fld>
            <a:endParaRPr lang="en-GB" altLang="nl-BE" smtClean="0"/>
          </a:p>
        </p:txBody>
      </p:sp>
      <p:sp>
        <p:nvSpPr>
          <p:cNvPr id="20483" name="Date Placeholder 2"/>
          <p:cNvSpPr>
            <a:spLocks noGrp="1"/>
          </p:cNvSpPr>
          <p:nvPr>
            <p:ph type="dt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nl-BE" smtClean="0"/>
          </a:p>
          <a:p>
            <a:endParaRPr lang="en-US" altLang="nl-BE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92150"/>
            <a:ext cx="8002588" cy="68738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nl-BE" sz="2800" dirty="0" smtClean="0"/>
              <a:t>Bakery Products: product range</a:t>
            </a:r>
          </a:p>
        </p:txBody>
      </p:sp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125538"/>
            <a:ext cx="1277937" cy="1279525"/>
          </a:xfrm>
          <a:prstGeom prst="rect">
            <a:avLst/>
          </a:prstGeom>
          <a:noFill/>
          <a:ln w="9525" algn="ctr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2048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2492375"/>
            <a:ext cx="1262062" cy="1262063"/>
          </a:xfrm>
          <a:prstGeom prst="rect">
            <a:avLst/>
          </a:prstGeom>
          <a:noFill/>
          <a:ln w="9525" algn="ctr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2048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5197475"/>
            <a:ext cx="1262062" cy="1255713"/>
          </a:xfrm>
          <a:prstGeom prst="rect">
            <a:avLst/>
          </a:prstGeom>
          <a:noFill/>
          <a:ln w="9525" algn="ctr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2048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908175" y="1268413"/>
            <a:ext cx="7056438" cy="5113337"/>
          </a:xfrm>
          <a:noFill/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90000"/>
              </a:lnSpc>
              <a:buFontTx/>
              <a:buNone/>
              <a:tabLst/>
            </a:pPr>
            <a:r>
              <a:rPr lang="en-GB" altLang="nl-BE" sz="1200" b="1" dirty="0" smtClean="0"/>
              <a:t>Bread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Classic bread (baguettes, bread rolls,...) and a unique range of bread specialities, made according to a traditional recipe from the French Pyrenees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Convenience level: ready to serve, ready to bake, ready to prove 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Brands: Les Pains </a:t>
            </a:r>
            <a:r>
              <a:rPr lang="en-GB" altLang="nl-BE" sz="1200" dirty="0" err="1" smtClean="0"/>
              <a:t>Pérènes</a:t>
            </a:r>
            <a:r>
              <a:rPr lang="en-GB" altLang="nl-BE" sz="1200" dirty="0" smtClean="0"/>
              <a:t> de Roland </a:t>
            </a:r>
            <a:r>
              <a:rPr lang="en-GB" altLang="nl-BE" sz="1200" dirty="0" err="1" smtClean="0"/>
              <a:t>Cottes</a:t>
            </a:r>
            <a:r>
              <a:rPr lang="en-GB" altLang="nl-BE" sz="1200" baseline="30000" dirty="0" smtClean="0"/>
              <a:t>®</a:t>
            </a:r>
            <a:r>
              <a:rPr lang="en-GB" altLang="nl-BE" sz="1200" dirty="0" smtClean="0"/>
              <a:t>, Banquet d’Or</a:t>
            </a:r>
            <a:r>
              <a:rPr lang="en-GB" altLang="nl-BE" sz="1200" baseline="30000" dirty="0" smtClean="0"/>
              <a:t>®</a:t>
            </a:r>
            <a:r>
              <a:rPr lang="en-GB" altLang="nl-BE" sz="1200" dirty="0" smtClean="0"/>
              <a:t>, </a:t>
            </a:r>
            <a:r>
              <a:rPr lang="en-GB" altLang="nl-BE" sz="1200" dirty="0" err="1" smtClean="0"/>
              <a:t>Panavi</a:t>
            </a:r>
            <a:r>
              <a:rPr lang="en-GB" altLang="nl-BE" sz="1200" baseline="30000" dirty="0" smtClean="0"/>
              <a:t>®</a:t>
            </a:r>
            <a:r>
              <a:rPr lang="en-GB" altLang="nl-BE" sz="1200" dirty="0" smtClean="0"/>
              <a:t> and </a:t>
            </a:r>
            <a:r>
              <a:rPr lang="en-GB" altLang="nl-BE" sz="1200" dirty="0" err="1" smtClean="0"/>
              <a:t>Croustifrance</a:t>
            </a:r>
            <a:r>
              <a:rPr lang="en-GB" altLang="nl-BE" sz="1200" baseline="30000" dirty="0" smtClean="0"/>
              <a:t>®</a:t>
            </a:r>
            <a:endParaRPr lang="en-GB" altLang="nl-BE" sz="1200" b="1" dirty="0" smtClean="0"/>
          </a:p>
          <a:p>
            <a:pPr marL="381000" indent="-381000" eaLnBrk="1" hangingPunct="1">
              <a:lnSpc>
                <a:spcPct val="80000"/>
              </a:lnSpc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90000"/>
              </a:lnSpc>
              <a:buFontTx/>
              <a:buNone/>
              <a:tabLst/>
            </a:pPr>
            <a:r>
              <a:rPr lang="en-GB" altLang="nl-BE" sz="1200" b="1" dirty="0" smtClean="0"/>
              <a:t>Pastry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Products such as croissants, Canadian maple pecan and butter pastries developed with the experience and expertise of artisan bakers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Convenience level: ready to serve, ready to bake and ready to prove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Brands: Banquet d’Or</a:t>
            </a:r>
            <a:r>
              <a:rPr lang="en-GB" altLang="nl-BE" sz="1200" baseline="30000" dirty="0" smtClean="0"/>
              <a:t>®</a:t>
            </a:r>
            <a:r>
              <a:rPr lang="en-GB" altLang="nl-BE" sz="1200" dirty="0" smtClean="0"/>
              <a:t>, </a:t>
            </a:r>
            <a:r>
              <a:rPr lang="en-GB" altLang="nl-BE" sz="1200" dirty="0" err="1" smtClean="0"/>
              <a:t>Panavi</a:t>
            </a:r>
            <a:r>
              <a:rPr lang="en-GB" altLang="nl-BE" sz="1200" baseline="30000" dirty="0" smtClean="0"/>
              <a:t>®</a:t>
            </a:r>
            <a:r>
              <a:rPr lang="en-GB" altLang="nl-BE" sz="1200" dirty="0" smtClean="0"/>
              <a:t> and </a:t>
            </a:r>
            <a:r>
              <a:rPr lang="en-GB" altLang="nl-BE" sz="1200" dirty="0" err="1" smtClean="0"/>
              <a:t>Croustifrance</a:t>
            </a:r>
            <a:r>
              <a:rPr lang="en-GB" altLang="nl-BE" sz="1200" baseline="30000" dirty="0" smtClean="0"/>
              <a:t>®</a:t>
            </a:r>
            <a:endParaRPr lang="en-GB" altLang="nl-BE" sz="1200" dirty="0" smtClean="0"/>
          </a:p>
          <a:p>
            <a:pPr marL="381000" indent="-381000" eaLnBrk="1" hangingPunct="1">
              <a:lnSpc>
                <a:spcPct val="80000"/>
              </a:lnSpc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90000"/>
              </a:lnSpc>
              <a:buFontTx/>
              <a:buNone/>
              <a:tabLst/>
            </a:pPr>
            <a:r>
              <a:rPr lang="en-GB" altLang="nl-BE" sz="1200" b="1" dirty="0" smtClean="0"/>
              <a:t>American products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Extensive range of products made according to an original American recipe with packaging concepts for all market segments: donuts, cookies, brownies, muffins and cakes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Convenience level: ready to serve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Brand: The Originals*</a:t>
            </a:r>
            <a:r>
              <a:rPr lang="en-GB" altLang="nl-BE" sz="1200" baseline="30000" dirty="0" smtClean="0"/>
              <a:t>®</a:t>
            </a:r>
            <a:endParaRPr lang="en-GB" altLang="nl-BE" sz="1200" dirty="0" smtClean="0"/>
          </a:p>
          <a:p>
            <a:pPr marL="381000" indent="-381000" eaLnBrk="1" hangingPunct="1">
              <a:lnSpc>
                <a:spcPct val="80000"/>
              </a:lnSpc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tabLst/>
            </a:pPr>
            <a:endParaRPr lang="en-GB" altLang="nl-BE" sz="1000" dirty="0" smtClean="0"/>
          </a:p>
          <a:p>
            <a:pPr marL="381000" indent="-381000" eaLnBrk="1" hangingPunct="1">
              <a:lnSpc>
                <a:spcPct val="90000"/>
              </a:lnSpc>
              <a:buFontTx/>
              <a:buNone/>
              <a:tabLst/>
            </a:pPr>
            <a:r>
              <a:rPr lang="en-GB" altLang="nl-BE" sz="1200" b="1" dirty="0" smtClean="0"/>
              <a:t>Patisserie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Patisserie range: </a:t>
            </a:r>
            <a:r>
              <a:rPr lang="en-GB" altLang="nl-BE" sz="1200" dirty="0" err="1" smtClean="0"/>
              <a:t>bavarois</a:t>
            </a:r>
            <a:r>
              <a:rPr lang="en-GB" altLang="nl-BE" sz="1200" dirty="0" smtClean="0"/>
              <a:t>, cakes in baking tin shapes, round cakes and tarts with rich fruit content and chocolate decorations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Convenience level: ready to serve</a:t>
            </a:r>
          </a:p>
          <a:p>
            <a:pPr marL="800100" lvl="1" indent="-342900" eaLnBrk="1" hangingPunct="1">
              <a:lnSpc>
                <a:spcPct val="90000"/>
              </a:lnSpc>
              <a:tabLst/>
            </a:pPr>
            <a:r>
              <a:rPr lang="en-GB" altLang="nl-BE" sz="1200" dirty="0" smtClean="0"/>
              <a:t>Brands: Banquet d’Or</a:t>
            </a:r>
            <a:r>
              <a:rPr lang="en-GB" altLang="nl-BE" sz="1200" baseline="30000" dirty="0" smtClean="0"/>
              <a:t>®</a:t>
            </a:r>
            <a:r>
              <a:rPr lang="en-GB" altLang="nl-BE" sz="1200" dirty="0" smtClean="0"/>
              <a:t> and </a:t>
            </a:r>
            <a:r>
              <a:rPr lang="en-GB" altLang="nl-BE" sz="1200" dirty="0" err="1" smtClean="0"/>
              <a:t>Pâtisserie</a:t>
            </a:r>
            <a:r>
              <a:rPr lang="en-GB" altLang="nl-BE" sz="1200" dirty="0" smtClean="0"/>
              <a:t> du Chef</a:t>
            </a:r>
            <a:r>
              <a:rPr lang="en-GB" altLang="nl-BE" sz="1200" baseline="30000" dirty="0" smtClean="0"/>
              <a:t>®</a:t>
            </a:r>
          </a:p>
        </p:txBody>
      </p:sp>
      <p:pic>
        <p:nvPicPr>
          <p:cNvPr id="20489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8313" y="3822700"/>
            <a:ext cx="1258887" cy="1262063"/>
          </a:xfrm>
          <a:prstGeom prst="rect">
            <a:avLst/>
          </a:prstGeom>
          <a:noFill/>
          <a:ln w="9525" algn="ctr">
            <a:solidFill>
              <a:srgbClr val="0000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369</Words>
  <Application>Microsoft Office PowerPoint</Application>
  <PresentationFormat>如螢幕大小 (4:3)</PresentationFormat>
  <Paragraphs>61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History</vt:lpstr>
      <vt:lpstr>Strategy</vt:lpstr>
      <vt:lpstr>Bakery Products: product range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</dc:title>
  <dc:creator>user</dc:creator>
  <cp:lastModifiedBy>user</cp:lastModifiedBy>
  <cp:revision>1</cp:revision>
  <dcterms:created xsi:type="dcterms:W3CDTF">2015-07-14T06:41:53Z</dcterms:created>
  <dcterms:modified xsi:type="dcterms:W3CDTF">2015-07-14T06:50:20Z</dcterms:modified>
</cp:coreProperties>
</file>